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8" r:id="rId4"/>
    <p:sldId id="260" r:id="rId5"/>
    <p:sldId id="258" r:id="rId6"/>
    <p:sldId id="259" r:id="rId7"/>
    <p:sldId id="261" r:id="rId8"/>
    <p:sldId id="262" r:id="rId9"/>
    <p:sldId id="269" r:id="rId10"/>
    <p:sldId id="266" r:id="rId11"/>
    <p:sldId id="265" r:id="rId12"/>
    <p:sldId id="264" r:id="rId13"/>
    <p:sldId id="263" r:id="rId14"/>
    <p:sldId id="270" r:id="rId15"/>
    <p:sldId id="267" r:id="rId16"/>
  </p:sldIdLst>
  <p:sldSz cx="18288000" cy="10287000"/>
  <p:notesSz cx="6858000" cy="9144000"/>
  <p:embeddedFontLst>
    <p:embeddedFont>
      <p:font typeface="Montserrat" panose="020B0604020202020204" charset="0"/>
      <p:regular r:id="rId17"/>
    </p:embeddedFont>
    <p:embeddedFont>
      <p:font typeface="Montserrat Ultra-Bold Italics" panose="020B0604020202020204" charset="0"/>
      <p:boldItalic r:id="rId18"/>
    </p:embeddedFont>
    <p:embeddedFont>
      <p:font typeface="Montserrat Italics" panose="020B0604020202020204" charset="0"/>
      <p:italic r:id="rId19"/>
    </p:embeddedFont>
    <p:embeddedFont>
      <p:font typeface="Arial Black" panose="020B0A04020102020204" pitchFamily="34" charset="0"/>
      <p:bold r:id="rId20"/>
    </p:embeddedFont>
    <p:embeddedFont>
      <p:font typeface="Montserrat Ultra-Bold" panose="020B0604020202020204" charset="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0" userDrawn="1">
          <p15:clr>
            <a:srgbClr val="A4A3A4"/>
          </p15:clr>
        </p15:guide>
        <p15:guide id="2" pos="289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47" d="100"/>
          <a:sy n="47" d="100"/>
        </p:scale>
        <p:origin x="576" y="42"/>
      </p:cViewPr>
      <p:guideLst>
        <p:guide orient="horz" pos="2270"/>
        <p:guide pos="28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3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4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3.sv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ST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0"/>
            <a:ext cx="14935200" cy="1028636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7020778">
            <a:off x="-5798196" y="91358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7020778">
            <a:off x="-7702925" y="76118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5" name="TextBox 5"/>
          <p:cNvSpPr txBox="1"/>
          <p:nvPr/>
        </p:nvSpPr>
        <p:spPr>
          <a:xfrm>
            <a:off x="76200" y="7124700"/>
            <a:ext cx="19817715" cy="1705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340"/>
              </a:lnSpc>
            </a:pPr>
            <a:r>
              <a:rPr lang="en-MY" altLang="en-US" sz="8600" spc="-884" dirty="0">
                <a:solidFill>
                  <a:srgbClr val="FFFFFF"/>
                </a:solidFill>
                <a:latin typeface="Montserrat Ultra-Bold Italics" panose="00000900000000000000"/>
              </a:rPr>
              <a:t>INTERNSHIP </a:t>
            </a:r>
            <a:r>
              <a:rPr lang="en-MY" altLang="en-US" sz="8600" spc="-884" dirty="0" smtClean="0">
                <a:solidFill>
                  <a:srgbClr val="FFFFFF"/>
                </a:solidFill>
                <a:latin typeface="Montserrat Ultra-Bold Italics" panose="00000900000000000000"/>
              </a:rPr>
              <a:t>TRAININ</a:t>
            </a:r>
            <a:r>
              <a:rPr lang="en-MY" altLang="en-US" sz="8600" i="1" spc="-884" dirty="0" smtClean="0">
                <a:solidFill>
                  <a:srgbClr val="FFFFF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G</a:t>
            </a:r>
            <a:r>
              <a:rPr lang="en-MY" altLang="en-US" sz="8600" spc="-884" dirty="0" smtClean="0">
                <a:solidFill>
                  <a:srgbClr val="FFFFFF"/>
                </a:solidFill>
                <a:latin typeface="Montserrat Ultra-Bold Italics" panose="00000900000000000000"/>
              </a:rPr>
              <a:t>  VISIT</a:t>
            </a:r>
            <a:endParaRPr lang="en-MY" altLang="en-US" sz="8600" spc="-884" dirty="0">
              <a:solidFill>
                <a:srgbClr val="FFFFFF"/>
              </a:solidFill>
              <a:latin typeface="Montserrat Ultra-Bold Italics" panose="000009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62200" y="9486900"/>
            <a:ext cx="5975985" cy="72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15"/>
              </a:lnSpc>
            </a:pPr>
            <a:r>
              <a:rPr lang="en-MY" altLang="en-US" sz="2870" spc="57">
                <a:solidFill>
                  <a:srgbClr val="FFFFFF"/>
                </a:solidFill>
                <a:latin typeface="Montserrat Italics" panose="00000500000000000000"/>
              </a:rPr>
              <a:t>Prepared By : ALVIN ANAK SAMAIL</a:t>
            </a:r>
          </a:p>
        </p:txBody>
      </p:sp>
      <p:sp>
        <p:nvSpPr>
          <p:cNvPr id="8" name="Freeform 8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-1536273" y="4580698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2286294" y="9410756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-3516288" y="3712270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3066191" y="2823187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628699" y="2392260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6"/>
          <p:cNvGrpSpPr/>
          <p:nvPr/>
        </p:nvGrpSpPr>
        <p:grpSpPr>
          <a:xfrm>
            <a:off x="635" y="190500"/>
            <a:ext cx="8337519" cy="1055370"/>
            <a:chOff x="240" y="420"/>
            <a:chExt cx="19778" cy="2266"/>
          </a:xfrm>
        </p:grpSpPr>
        <p:pic>
          <p:nvPicPr>
            <p:cNvPr id="15" name="Picture 14" descr="logo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" y="1104"/>
              <a:ext cx="12905" cy="1462"/>
            </a:xfrm>
            <a:prstGeom prst="rect">
              <a:avLst/>
            </a:prstGeom>
          </p:spPr>
        </p:pic>
        <p:pic>
          <p:nvPicPr>
            <p:cNvPr id="16" name="Picture 15" descr="Identiti-Visual-UNIMAS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40" y="420"/>
              <a:ext cx="5978" cy="22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7231243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00059" y="701299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86333" y="1171575"/>
            <a:ext cx="10673482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0"/>
              </a:lnSpc>
            </a:pPr>
            <a:r>
              <a:rPr lang="en-US" sz="6625" spc="-390">
                <a:solidFill>
                  <a:srgbClr val="263F6B"/>
                </a:solidFill>
                <a:latin typeface="Montserrat Ultra-Bold Italics" panose="00000900000000000000"/>
              </a:rPr>
              <a:t>PROJECT </a:t>
            </a:r>
            <a:r>
              <a:rPr lang="en-MY" altLang="en-US" sz="6625" spc="-390">
                <a:solidFill>
                  <a:srgbClr val="263F6B"/>
                </a:solidFill>
                <a:latin typeface="Montserrat Ultra-Bold Italics" panose="00000900000000000000"/>
              </a:rPr>
              <a:t>TIMELINE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96607" y="9239250"/>
            <a:ext cx="8294787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 spc="50">
                <a:solidFill>
                  <a:srgbClr val="263F6B"/>
                </a:solidFill>
                <a:latin typeface="Montserrat" panose="00000500000000000000"/>
              </a:rPr>
              <a:t>A chart shows the project schedule and deadlines</a:t>
            </a:r>
          </a:p>
        </p:txBody>
      </p:sp>
      <p:sp>
        <p:nvSpPr>
          <p:cNvPr id="8" name="AutoShape 8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9" name="AutoShape 9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26874"/>
            <a:ext cx="17526000" cy="6780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7527747" y="-1825476"/>
            <a:ext cx="16230600" cy="162306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002557" y="1028700"/>
            <a:ext cx="12008422" cy="1200837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1569" r="-1205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2370007"/>
            <a:ext cx="5943253" cy="132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0"/>
              </a:lnSpc>
            </a:pPr>
            <a:r>
              <a:rPr lang="en-MY" altLang="en-US" sz="10540" spc="-622">
                <a:solidFill>
                  <a:srgbClr val="263F6B"/>
                </a:solidFill>
                <a:latin typeface="Montserrat Ultra-Bold Italics" panose="00000900000000000000"/>
              </a:rPr>
              <a:t>SWOT</a:t>
            </a:r>
          </a:p>
        </p:txBody>
      </p:sp>
      <p:sp>
        <p:nvSpPr>
          <p:cNvPr id="9" name="Freeform 9"/>
          <p:cNvSpPr/>
          <p:nvPr/>
        </p:nvSpPr>
        <p:spPr>
          <a:xfrm>
            <a:off x="15476242" y="885242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1" name="Table 10"/>
          <p:cNvGraphicFramePr/>
          <p:nvPr>
            <p:extLst>
              <p:ext uri="{D42A27DB-BD31-4B8C-83A1-F6EECF244321}">
                <p14:modId xmlns:p14="http://schemas.microsoft.com/office/powerpoint/2010/main" val="562604695"/>
              </p:ext>
            </p:extLst>
          </p:nvPr>
        </p:nvGraphicFramePr>
        <p:xfrm>
          <a:off x="1219200" y="4076700"/>
          <a:ext cx="5726430" cy="5071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215"/>
                <a:gridCol w="2863215"/>
              </a:tblGrid>
              <a:tr h="2535555">
                <a:tc>
                  <a:txBody>
                    <a:bodyPr/>
                    <a:lstStyle/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sym typeface="+mn-ea"/>
                        </a:rPr>
                        <a:t>Strength :</a:t>
                      </a:r>
                    </a:p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sym typeface="+mn-ea"/>
                        </a:rPr>
                        <a:t>Positive customer perceptions.</a:t>
                      </a:r>
                    </a:p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endParaRPr lang="en-MY" altLang="en-US" sz="2400" spc="53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sym typeface="+mn-ea"/>
                        </a:rPr>
                        <a:t>Weaknesses:</a:t>
                      </a:r>
                    </a:p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sym typeface="+mn-ea"/>
                        </a:rPr>
                        <a:t>Outdated technology infrastructure.</a:t>
                      </a:r>
                    </a:p>
                  </a:txBody>
                  <a:tcPr/>
                </a:tc>
              </a:tr>
              <a:tr h="2535555">
                <a:tc>
                  <a:txBody>
                    <a:bodyPr/>
                    <a:lstStyle/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>
                          <a:solidFill>
                            <a:srgbClr val="263F6B"/>
                          </a:solidFill>
                          <a:latin typeface="Arial Black" panose="020B0A04020102020204" pitchFamily="34" charset="0"/>
                          <a:sym typeface="+mn-ea"/>
                        </a:rPr>
                        <a:t>Opportunities:</a:t>
                      </a:r>
                    </a:p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>
                          <a:solidFill>
                            <a:srgbClr val="263F6B"/>
                          </a:solidFill>
                          <a:latin typeface="Arial Black" panose="020B0A04020102020204" pitchFamily="34" charset="0"/>
                          <a:sym typeface="+mn-ea"/>
                        </a:rPr>
                        <a:t>Emerging markets with potential growth.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 dirty="0">
                          <a:solidFill>
                            <a:srgbClr val="263F6B"/>
                          </a:solidFill>
                          <a:latin typeface="Arial Black" panose="020B0A04020102020204" pitchFamily="34" charset="0"/>
                          <a:sym typeface="+mn-ea"/>
                        </a:rPr>
                        <a:t>Threats:</a:t>
                      </a:r>
                    </a:p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 dirty="0">
                          <a:solidFill>
                            <a:srgbClr val="263F6B"/>
                          </a:solidFill>
                          <a:latin typeface="Arial Black" panose="020B0A04020102020204" pitchFamily="34" charset="0"/>
                          <a:sym typeface="+mn-ea"/>
                        </a:rPr>
                        <a:t>Aggressive competition from other companies.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297214" y="-726996"/>
            <a:ext cx="11740992" cy="11740992"/>
          </a:xfrm>
          <a:custGeom>
            <a:avLst/>
            <a:gdLst/>
            <a:ahLst/>
            <a:cxnLst/>
            <a:rect l="l" t="t" r="r" b="b"/>
            <a:pathLst>
              <a:path w="11740992" h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615315"/>
            <a:ext cx="16230600" cy="9459595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/>
          <p:nvPr/>
        </p:nvGrpSpPr>
        <p:grpSpPr>
          <a:xfrm>
            <a:off x="-330479" y="-247859"/>
            <a:ext cx="8456256" cy="10782718"/>
            <a:chOff x="0" y="0"/>
            <a:chExt cx="11275007" cy="1437695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20538" r="27178"/>
            <a:stretch>
              <a:fillRect/>
            </a:stretch>
          </p:blipFill>
          <p:spPr>
            <a:xfrm>
              <a:off x="0" y="0"/>
              <a:ext cx="11275007" cy="14376958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8773160" y="1473200"/>
            <a:ext cx="776224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960"/>
              </a:lnSpc>
            </a:pPr>
            <a:r>
              <a:rPr lang="en-MY" altLang="en-US" sz="6080" spc="-358" dirty="0">
                <a:solidFill>
                  <a:srgbClr val="FFFFFF"/>
                </a:solidFill>
                <a:latin typeface="Arial Black" panose="020B0A04020102020204" pitchFamily="34" charset="0"/>
              </a:rPr>
              <a:t>RECOMENDATIONS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73160" y="2552700"/>
            <a:ext cx="7009130" cy="447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90" spc="53" dirty="0">
                <a:solidFill>
                  <a:srgbClr val="FFFFFF"/>
                </a:solidFill>
                <a:latin typeface="Arial Black" panose="020B0A04020102020204" pitchFamily="34" charset="0"/>
              </a:rPr>
              <a:t>Data Backup and Recovery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20265" y="3238745"/>
            <a:ext cx="5015718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49" dirty="0">
                <a:solidFill>
                  <a:srgbClr val="FFFFFF"/>
                </a:solidFill>
                <a:latin typeface="Arial Black" panose="020B0A04020102020204" pitchFamily="34" charset="0"/>
              </a:rPr>
              <a:t>Regularly back up </a:t>
            </a:r>
            <a:r>
              <a:rPr lang="en-MY" altLang="en-US" sz="2500" spc="49" dirty="0">
                <a:solidFill>
                  <a:srgbClr val="FFFFFF"/>
                </a:solidFill>
                <a:latin typeface="Arial Black" panose="020B0A04020102020204" pitchFamily="34" charset="0"/>
              </a:rPr>
              <a:t>the </a:t>
            </a:r>
            <a:r>
              <a:rPr lang="en-US" sz="2500" spc="49" dirty="0">
                <a:solidFill>
                  <a:srgbClr val="FFFFFF"/>
                </a:solidFill>
                <a:latin typeface="Arial Black" panose="020B0A04020102020204" pitchFamily="34" charset="0"/>
              </a:rPr>
              <a:t>database to prevent data loss in case of failures.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071134" y="105448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 rot="-5400000">
            <a:off x="13018986" y="5376538"/>
            <a:ext cx="649224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8"/>
          <p:cNvSpPr txBox="1"/>
          <p:nvPr/>
        </p:nvSpPr>
        <p:spPr>
          <a:xfrm>
            <a:off x="8531860" y="4762500"/>
            <a:ext cx="7009130" cy="447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MY" altLang="en-US" sz="2690" spc="53" dirty="0">
                <a:solidFill>
                  <a:srgbClr val="FFFFFF"/>
                </a:solidFill>
                <a:latin typeface="Arial Black" panose="020B0A04020102020204" pitchFamily="34" charset="0"/>
              </a:rPr>
              <a:t>Regular Maintenance</a:t>
            </a:r>
          </a:p>
        </p:txBody>
      </p:sp>
      <p:sp>
        <p:nvSpPr>
          <p:cNvPr id="16" name="TextBox 11"/>
          <p:cNvSpPr txBox="1"/>
          <p:nvPr/>
        </p:nvSpPr>
        <p:spPr>
          <a:xfrm>
            <a:off x="9220265" y="5448545"/>
            <a:ext cx="5015718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49" dirty="0">
                <a:solidFill>
                  <a:srgbClr val="FFFFFF"/>
                </a:solidFill>
                <a:latin typeface="Arial Black" panose="020B0A04020102020204" pitchFamily="34" charset="0"/>
              </a:rPr>
              <a:t>Regularly back up </a:t>
            </a:r>
            <a:r>
              <a:rPr lang="en-MY" altLang="en-US" sz="2500" spc="49" dirty="0">
                <a:solidFill>
                  <a:srgbClr val="FFFFFF"/>
                </a:solidFill>
                <a:latin typeface="Arial Black" panose="020B0A04020102020204" pitchFamily="34" charset="0"/>
              </a:rPr>
              <a:t>the </a:t>
            </a:r>
            <a:r>
              <a:rPr lang="en-US" sz="2500" spc="49" dirty="0">
                <a:solidFill>
                  <a:srgbClr val="FFFFFF"/>
                </a:solidFill>
                <a:latin typeface="Arial Black" panose="020B0A04020102020204" pitchFamily="34" charset="0"/>
              </a:rPr>
              <a:t>database to prevent data loss in case of failures.</a:t>
            </a:r>
          </a:p>
        </p:txBody>
      </p:sp>
      <p:sp>
        <p:nvSpPr>
          <p:cNvPr id="18" name="TextBox 8"/>
          <p:cNvSpPr txBox="1"/>
          <p:nvPr/>
        </p:nvSpPr>
        <p:spPr>
          <a:xfrm>
            <a:off x="8531860" y="7032625"/>
            <a:ext cx="7009130" cy="447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MY" altLang="en-US" sz="2690" spc="53">
                <a:solidFill>
                  <a:srgbClr val="FFFFFF"/>
                </a:solidFill>
                <a:latin typeface="Montserrat Ultra-Bold" panose="00000900000000000000"/>
              </a:rPr>
              <a:t>Data Modelling</a:t>
            </a:r>
          </a:p>
        </p:txBody>
      </p:sp>
      <p:sp>
        <p:nvSpPr>
          <p:cNvPr id="19" name="TextBox 11"/>
          <p:cNvSpPr txBox="1"/>
          <p:nvPr/>
        </p:nvSpPr>
        <p:spPr>
          <a:xfrm>
            <a:off x="9144065" y="7658345"/>
            <a:ext cx="5015718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49" dirty="0">
                <a:solidFill>
                  <a:srgbClr val="FFFFFF"/>
                </a:solidFill>
                <a:latin typeface="Arial Black" panose="020B0A04020102020204" pitchFamily="34" charset="0"/>
              </a:rPr>
              <a:t>Normalize the database to reduce redundancy and improve data integrity.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2209923" y="3486809"/>
            <a:ext cx="5153535" cy="4915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MY" altLang="en-US" sz="2690" spc="53" dirty="0">
                <a:solidFill>
                  <a:srgbClr val="263F6B"/>
                </a:solidFill>
                <a:latin typeface="Arial Black" panose="020B0A04020102020204" pitchFamily="34" charset="0"/>
              </a:rPr>
              <a:t>Provide the Internet connection which is directly to the PC for </a:t>
            </a:r>
            <a:r>
              <a:rPr lang="en-MY" altLang="en-US" sz="2690" spc="53" dirty="0" err="1">
                <a:solidFill>
                  <a:srgbClr val="263F6B"/>
                </a:solidFill>
                <a:latin typeface="Arial Black" panose="020B0A04020102020204" pitchFamily="34" charset="0"/>
              </a:rPr>
              <a:t>reseach</a:t>
            </a:r>
            <a:r>
              <a:rPr lang="en-MY" altLang="en-US" sz="2690" spc="53" dirty="0">
                <a:solidFill>
                  <a:srgbClr val="263F6B"/>
                </a:solidFill>
                <a:latin typeface="Arial Black" panose="020B0A04020102020204" pitchFamily="34" charset="0"/>
              </a:rPr>
              <a:t> and reference.</a:t>
            </a:r>
          </a:p>
          <a:p>
            <a:pPr marL="457200" indent="-457200">
              <a:lnSpc>
                <a:spcPts val="3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MY" altLang="en-US" sz="2690" spc="53" dirty="0">
                <a:solidFill>
                  <a:srgbClr val="263F6B"/>
                </a:solidFill>
                <a:latin typeface="Arial Black" panose="020B0A04020102020204" pitchFamily="34" charset="0"/>
              </a:rPr>
              <a:t>Provide annual leave for the intern student as the employee level.</a:t>
            </a:r>
          </a:p>
          <a:p>
            <a:pPr marL="457200" indent="-457200">
              <a:lnSpc>
                <a:spcPts val="3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MY" altLang="en-US" sz="2690" spc="53" dirty="0">
                <a:solidFill>
                  <a:srgbClr val="263F6B"/>
                </a:solidFill>
                <a:latin typeface="Arial Black" panose="020B0A04020102020204" pitchFamily="34" charset="0"/>
              </a:rPr>
              <a:t>Use smart technologies to monitor data like Internet of Things (</a:t>
            </a:r>
            <a:r>
              <a:rPr lang="en-MY" altLang="en-US" sz="2690" spc="53" dirty="0" err="1">
                <a:solidFill>
                  <a:srgbClr val="263F6B"/>
                </a:solidFill>
                <a:latin typeface="Arial Black" panose="020B0A04020102020204" pitchFamily="34" charset="0"/>
              </a:rPr>
              <a:t>IoT</a:t>
            </a:r>
            <a:r>
              <a:rPr lang="en-MY" altLang="en-US" sz="2690" spc="53" dirty="0">
                <a:solidFill>
                  <a:srgbClr val="263F6B"/>
                </a:solidFill>
                <a:latin typeface="Arial Black" panose="020B0A04020102020204" pitchFamily="34" charset="0"/>
              </a:rPr>
              <a:t>) devices.</a:t>
            </a:r>
          </a:p>
        </p:txBody>
      </p:sp>
      <p:sp>
        <p:nvSpPr>
          <p:cNvPr id="6" name="AutoShape 6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7" name="AutoShape 7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8" name="Freeform 8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452893" y="7316416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30039" y="1733723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1827653" y="2945296"/>
            <a:ext cx="1386321" cy="0"/>
          </a:xfrm>
          <a:prstGeom prst="line">
            <a:avLst/>
          </a:prstGeom>
          <a:ln w="76200" cap="flat">
            <a:solidFill>
              <a:srgbClr val="263F6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7"/>
          <p:cNvSpPr txBox="1"/>
          <p:nvPr/>
        </p:nvSpPr>
        <p:spPr>
          <a:xfrm>
            <a:off x="2133600" y="1562100"/>
            <a:ext cx="9850120" cy="763905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just">
              <a:lnSpc>
                <a:spcPts val="5960"/>
              </a:lnSpc>
            </a:pPr>
            <a:r>
              <a:rPr lang="en-MY" altLang="en-US" sz="6080" spc="-358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Ultra-Bold Italics" panose="00000900000000000000"/>
              </a:rPr>
              <a:t>RECOMENDATIONS (CON)</a:t>
            </a:r>
          </a:p>
        </p:txBody>
      </p:sp>
      <p:pic>
        <p:nvPicPr>
          <p:cNvPr id="13" name="Picture 12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200" y="4330700"/>
            <a:ext cx="97536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4" name="Freeform 3"/>
          <p:cNvSpPr/>
          <p:nvPr/>
        </p:nvSpPr>
        <p:spPr>
          <a:xfrm>
            <a:off x="17231243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4"/>
          <p:cNvSpPr/>
          <p:nvPr/>
        </p:nvSpPr>
        <p:spPr>
          <a:xfrm>
            <a:off x="-1500059" y="701299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/>
          <p:cNvSpPr txBox="1"/>
          <p:nvPr/>
        </p:nvSpPr>
        <p:spPr>
          <a:xfrm>
            <a:off x="3786333" y="1171575"/>
            <a:ext cx="10673482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0"/>
              </a:lnSpc>
            </a:pPr>
            <a:r>
              <a:rPr lang="en-MY" sz="6625" spc="-390">
                <a:solidFill>
                  <a:srgbClr val="263F6B"/>
                </a:solidFill>
                <a:latin typeface="Montserrat Ultra-Bold Italics" panose="00000900000000000000"/>
              </a:rPr>
              <a:t>CONCLUSION</a:t>
            </a:r>
          </a:p>
        </p:txBody>
      </p:sp>
      <p:sp>
        <p:nvSpPr>
          <p:cNvPr id="8" name="AutoShape 8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9" name="AutoShape 9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11" name="TextBox 11"/>
          <p:cNvSpPr txBox="1"/>
          <p:nvPr/>
        </p:nvSpPr>
        <p:spPr>
          <a:xfrm>
            <a:off x="4343400" y="2324100"/>
            <a:ext cx="9069705" cy="5807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457200">
              <a:lnSpc>
                <a:spcPts val="3500"/>
              </a:lnSpc>
            </a:pPr>
            <a:r>
              <a:rPr 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In conclusion, </a:t>
            </a:r>
            <a:r>
              <a:rPr lang="en-MY" alt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after 5 month of</a:t>
            </a:r>
            <a:r>
              <a:rPr 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 internship</a:t>
            </a:r>
            <a:r>
              <a:rPr lang="en-MY" alt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 at Taiyo Yuden (Sarawak) </a:t>
            </a:r>
            <a:r>
              <a:rPr lang="en-MY" altLang="en-US" sz="2500" dirty="0" err="1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Sdn</a:t>
            </a:r>
            <a:r>
              <a:rPr lang="en-MY" alt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 </a:t>
            </a:r>
            <a:r>
              <a:rPr lang="en-MY" altLang="en-US" sz="2500" dirty="0" err="1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Bhd</a:t>
            </a:r>
            <a:r>
              <a:rPr lang="en-MY" alt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 (MSTY) </a:t>
            </a:r>
            <a:r>
              <a:rPr 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as a </a:t>
            </a:r>
            <a:r>
              <a:rPr lang="en-MY" alt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intern student has give me</a:t>
            </a:r>
            <a:r>
              <a:rPr 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 opportunity to </a:t>
            </a:r>
            <a:r>
              <a:rPr lang="en-MY" alt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learn and show my skill in the company.</a:t>
            </a:r>
            <a:r>
              <a:rPr 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 </a:t>
            </a:r>
            <a:r>
              <a:rPr lang="en-MY" alt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The</a:t>
            </a:r>
            <a:r>
              <a:rPr 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 </a:t>
            </a:r>
            <a:r>
              <a:rPr lang="en-MY" alt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facility given by </a:t>
            </a:r>
            <a:r>
              <a:rPr 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the </a:t>
            </a:r>
            <a:r>
              <a:rPr lang="en-MY" alt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company to me is very meaningful and very comfort in term of CSR and also other </a:t>
            </a:r>
            <a:r>
              <a:rPr lang="en-MY" altLang="en-US" sz="2500" dirty="0" err="1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realated</a:t>
            </a:r>
            <a:r>
              <a:rPr lang="en-MY" alt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 things</a:t>
            </a:r>
            <a:r>
              <a:rPr 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. </a:t>
            </a:r>
            <a:r>
              <a:rPr lang="en-MY" alt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After the end of the training will looking </a:t>
            </a:r>
            <a:r>
              <a:rPr lang="en-MY" altLang="en-US" sz="2500" dirty="0" err="1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foward</a:t>
            </a:r>
            <a:r>
              <a:rPr lang="en-MY" alt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 to expand my skill in the </a:t>
            </a:r>
            <a:r>
              <a:rPr 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company</a:t>
            </a:r>
            <a:r>
              <a:rPr lang="en-MY" alt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 and improve my certain skill.</a:t>
            </a:r>
            <a:r>
              <a:rPr 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 </a:t>
            </a:r>
            <a:r>
              <a:rPr lang="en-MY" alt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A</a:t>
            </a:r>
            <a:r>
              <a:rPr 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t </a:t>
            </a:r>
            <a:r>
              <a:rPr lang="en-MY" alt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the end </a:t>
            </a:r>
            <a:r>
              <a:rPr 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leaving </a:t>
            </a:r>
            <a:r>
              <a:rPr lang="en-MY" altLang="en-US" sz="2500" dirty="0" err="1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greatful</a:t>
            </a:r>
            <a:r>
              <a:rPr lang="en-MY" alt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 thanks to my supervisor from Taiyo Yuden Miss Esther and also other supervisor that has guide me through the training</a:t>
            </a:r>
            <a:r>
              <a:rPr lang="en-US" sz="2500" dirty="0">
                <a:solidFill>
                  <a:schemeClr val="accent1"/>
                </a:solidFill>
                <a:latin typeface="Arial Black" panose="020B0A04020102020204" pitchFamily="34" charset="0"/>
                <a:sym typeface="+mn-ea"/>
              </a:rPr>
              <a:t>.</a:t>
            </a:r>
            <a:endParaRPr lang="en-US" sz="2500" dirty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pPr>
              <a:lnSpc>
                <a:spcPts val="3500"/>
              </a:lnSpc>
            </a:pPr>
            <a:endParaRPr lang="en-US" sz="2500" spc="49" dirty="0"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94137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9461" y="957841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2" name="TextBox 12"/>
          <p:cNvSpPr txBox="1"/>
          <p:nvPr/>
        </p:nvSpPr>
        <p:spPr>
          <a:xfrm>
            <a:off x="1028700" y="2926758"/>
            <a:ext cx="7727311" cy="3919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900"/>
              </a:lnSpc>
            </a:pPr>
            <a:r>
              <a:rPr lang="en-US" sz="16195" spc="-955">
                <a:solidFill>
                  <a:srgbClr val="FFFFFF"/>
                </a:solidFill>
                <a:latin typeface="Montserrat Ultra-Bold" panose="00000900000000000000"/>
              </a:rPr>
              <a:t>THANK YOU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1565255" y="8614410"/>
            <a:ext cx="2948305" cy="1555750"/>
            <a:chOff x="17880" y="7740"/>
            <a:chExt cx="5760" cy="3000"/>
          </a:xfrm>
        </p:grpSpPr>
        <p:sp>
          <p:nvSpPr>
            <p:cNvPr id="20" name="Rectangles 19"/>
            <p:cNvSpPr/>
            <p:nvPr/>
          </p:nvSpPr>
          <p:spPr>
            <a:xfrm>
              <a:off x="17880" y="7740"/>
              <a:ext cx="5760" cy="300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Identiti-Visual-UNIMAS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360" y="8100"/>
              <a:ext cx="4771" cy="2266"/>
            </a:xfrm>
            <a:prstGeom prst="rect">
              <a:avLst/>
            </a:prstGeom>
          </p:spPr>
        </p:pic>
      </p:grpSp>
      <p:pic>
        <p:nvPicPr>
          <p:cNvPr id="19" name="Picture 18" descr="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9029700"/>
            <a:ext cx="6454775" cy="731520"/>
          </a:xfrm>
          <a:prstGeom prst="rect">
            <a:avLst/>
          </a:prstGeom>
        </p:spPr>
      </p:pic>
      <p:sp>
        <p:nvSpPr>
          <p:cNvPr id="24" name="TextBox 6"/>
          <p:cNvSpPr txBox="1"/>
          <p:nvPr/>
        </p:nvSpPr>
        <p:spPr>
          <a:xfrm>
            <a:off x="5486192" y="7625080"/>
            <a:ext cx="8294787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MY" altLang="en-US" sz="2500" spc="50">
                <a:solidFill>
                  <a:schemeClr val="bg1"/>
                </a:solidFill>
                <a:latin typeface="Montserrat" panose="00000500000000000000"/>
              </a:rPr>
              <a:t>Special thanks to..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 flipH="1">
            <a:off x="6305562" y="-995510"/>
            <a:ext cx="12278020" cy="12278020"/>
          </a:xfrm>
          <a:custGeom>
            <a:avLst/>
            <a:gdLst/>
            <a:ahLst/>
            <a:cxnLst/>
            <a:rect l="l" t="t" r="r" b="b"/>
            <a:pathLst>
              <a:path w="12278020" h="12278020">
                <a:moveTo>
                  <a:pt x="12278019" y="0"/>
                </a:moveTo>
                <a:lnTo>
                  <a:pt x="0" y="0"/>
                </a:lnTo>
                <a:lnTo>
                  <a:pt x="0" y="12278020"/>
                </a:lnTo>
                <a:lnTo>
                  <a:pt x="12278019" y="12278020"/>
                </a:lnTo>
                <a:lnTo>
                  <a:pt x="12278019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3009900"/>
            <a:ext cx="16230600" cy="7139305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/>
          <p:nvPr/>
        </p:nvGrpSpPr>
        <p:grpSpPr>
          <a:xfrm>
            <a:off x="9639230" y="-203728"/>
            <a:ext cx="8944351" cy="10694456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28801" r="-5054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90600" y="913130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0"/>
              </a:lnSpc>
            </a:pPr>
            <a:r>
              <a:rPr lang="en-US" sz="8235" spc="-485">
                <a:solidFill>
                  <a:srgbClr val="263F6B"/>
                </a:solidFill>
                <a:latin typeface="Montserrat Ultra-Bold Italics" panose="00000900000000000000"/>
              </a:rPr>
              <a:t>TABLE OF 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57522" y="2933451"/>
            <a:ext cx="6123635" cy="721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 dirty="0">
                <a:solidFill>
                  <a:srgbClr val="FFFFFF"/>
                </a:solidFill>
                <a:latin typeface="Montserrat" panose="00000500000000000000"/>
              </a:rPr>
              <a:t>Introduction</a:t>
            </a: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 dirty="0">
                <a:solidFill>
                  <a:srgbClr val="FFFFFF"/>
                </a:solidFill>
                <a:latin typeface="Montserrat" panose="00000500000000000000"/>
              </a:rPr>
              <a:t>Aim &amp; Objectives of Industrial Training </a:t>
            </a: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US" sz="2000" spc="49" dirty="0">
                <a:solidFill>
                  <a:srgbClr val="FFFFFF"/>
                </a:solidFill>
                <a:latin typeface="Montserrat" panose="00000500000000000000"/>
              </a:rPr>
              <a:t>Company </a:t>
            </a:r>
            <a:r>
              <a:rPr lang="en-MY" altLang="en-US" sz="2000" spc="49" dirty="0">
                <a:solidFill>
                  <a:srgbClr val="FFFFFF"/>
                </a:solidFill>
                <a:latin typeface="Montserrat" panose="00000500000000000000"/>
              </a:rPr>
              <a:t>Profile &amp; Background</a:t>
            </a: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 dirty="0">
                <a:solidFill>
                  <a:srgbClr val="FFFFFF"/>
                </a:solidFill>
                <a:latin typeface="Montserrat" panose="00000500000000000000"/>
              </a:rPr>
              <a:t>Training Scopes</a:t>
            </a: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 dirty="0">
                <a:solidFill>
                  <a:srgbClr val="FFFFFF"/>
                </a:solidFill>
                <a:latin typeface="Montserrat" panose="00000500000000000000"/>
              </a:rPr>
              <a:t>Work Experiences</a:t>
            </a: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 dirty="0">
                <a:solidFill>
                  <a:srgbClr val="FFFFFF"/>
                </a:solidFill>
                <a:latin typeface="Montserrat" panose="00000500000000000000"/>
              </a:rPr>
              <a:t>Project Sketching</a:t>
            </a: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 dirty="0">
                <a:solidFill>
                  <a:srgbClr val="FFFFFF"/>
                </a:solidFill>
                <a:latin typeface="Montserrat" panose="00000500000000000000"/>
              </a:rPr>
              <a:t>Project Timeline</a:t>
            </a: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 dirty="0">
                <a:solidFill>
                  <a:srgbClr val="FFFFFF"/>
                </a:solidFill>
                <a:latin typeface="Montserrat" panose="00000500000000000000"/>
              </a:rPr>
              <a:t>SWOT Analysis</a:t>
            </a: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 dirty="0">
                <a:solidFill>
                  <a:srgbClr val="FFFFFF"/>
                </a:solidFill>
                <a:latin typeface="Montserrat" panose="00000500000000000000"/>
                <a:sym typeface="+mn-ea"/>
              </a:rPr>
              <a:t>Recommendation</a:t>
            </a:r>
            <a:endParaRPr lang="en-MY" altLang="en-US" sz="2000" spc="49" dirty="0">
              <a:solidFill>
                <a:srgbClr val="FFFFFF"/>
              </a:solidFill>
              <a:latin typeface="Montserrat" panose="00000500000000000000"/>
            </a:endParaRP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 dirty="0">
                <a:solidFill>
                  <a:srgbClr val="FFFFFF"/>
                </a:solidFill>
                <a:latin typeface="Montserrat" panose="00000500000000000000"/>
              </a:rPr>
              <a:t>Conclusion</a:t>
            </a:r>
          </a:p>
        </p:txBody>
      </p:sp>
      <p:sp>
        <p:nvSpPr>
          <p:cNvPr id="9" name="Freeform 9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5" name="Group 5"/>
          <p:cNvGrpSpPr/>
          <p:nvPr/>
        </p:nvGrpSpPr>
        <p:grpSpPr>
          <a:xfrm>
            <a:off x="396240" y="3469640"/>
            <a:ext cx="17687290" cy="6544310"/>
            <a:chOff x="0" y="0"/>
            <a:chExt cx="1500474" cy="10591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447754" y="5498465"/>
            <a:ext cx="3241123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Hello everyone my name is Alvin </a:t>
            </a:r>
            <a:r>
              <a:rPr lang="en-MY" altLang="en-US" sz="2500" spc="50" dirty="0" err="1">
                <a:solidFill>
                  <a:srgbClr val="FFFFF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anak</a:t>
            </a: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MY" altLang="en-US" sz="2500" spc="50" dirty="0" err="1">
                <a:solidFill>
                  <a:srgbClr val="FFFFF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Samail</a:t>
            </a: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an Intern Student from Taiyo Yuden Sarawak </a:t>
            </a:r>
            <a:r>
              <a:rPr lang="en-US" sz="2500" spc="50" dirty="0">
                <a:solidFill>
                  <a:srgbClr val="FFFFF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58000" y="5081905"/>
            <a:ext cx="52578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Position : INTERN STUDENT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81600" y="5981700"/>
            <a:ext cx="4816475" cy="3808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To develop a mobile and web </a:t>
            </a:r>
            <a:r>
              <a:rPr lang="en-MY" altLang="en-US" sz="2500" spc="50" dirty="0" err="1">
                <a:solidFill>
                  <a:srgbClr val="FFFFFF"/>
                </a:solidFill>
                <a:latin typeface="Arial Black" panose="020B0A04020102020204" pitchFamily="34" charset="0"/>
              </a:rPr>
              <a:t>aplication</a:t>
            </a: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.</a:t>
            </a: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Design and build a project of the system.</a:t>
            </a: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Maintenance and testing the system software.</a:t>
            </a: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Programming skill : C++, C, Python, PHP, HTML, Java, XML, </a:t>
            </a:r>
            <a:r>
              <a:rPr lang="en-MY" altLang="en-US" sz="2500" spc="50" dirty="0" err="1">
                <a:solidFill>
                  <a:srgbClr val="FFFFFF"/>
                </a:solidFill>
                <a:latin typeface="Arial Black" panose="020B0A04020102020204" pitchFamily="34" charset="0"/>
              </a:rPr>
              <a:t>Javascript</a:t>
            </a: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. </a:t>
            </a:r>
          </a:p>
        </p:txBody>
      </p:sp>
      <p:sp>
        <p:nvSpPr>
          <p:cNvPr id="23" name="Freeform 23"/>
          <p:cNvSpPr/>
          <p:nvPr/>
        </p:nvSpPr>
        <p:spPr>
          <a:xfrm>
            <a:off x="7393940" y="1108075"/>
            <a:ext cx="2924810" cy="2924810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0"/>
                </a:moveTo>
                <a:cubicBezTo>
                  <a:pt x="1423670" y="0"/>
                  <a:pt x="0" y="1424940"/>
                  <a:pt x="0" y="3175000"/>
                </a:cubicBezTo>
                <a:cubicBezTo>
                  <a:pt x="0" y="4925060"/>
                  <a:pt x="1423670" y="6350000"/>
                  <a:pt x="3175000" y="6350000"/>
                </a:cubicBezTo>
                <a:cubicBezTo>
                  <a:pt x="4925060" y="6350000"/>
                  <a:pt x="6350000" y="4926330"/>
                  <a:pt x="6350000" y="3175000"/>
                </a:cubicBezTo>
                <a:cubicBezTo>
                  <a:pt x="6350000" y="1424940"/>
                  <a:pt x="4926330" y="0"/>
                  <a:pt x="3175000" y="0"/>
                </a:cubicBezTo>
                <a:close/>
                <a:moveTo>
                  <a:pt x="3175000" y="5833110"/>
                </a:moveTo>
                <a:cubicBezTo>
                  <a:pt x="1709420" y="5833110"/>
                  <a:pt x="516890" y="4640580"/>
                  <a:pt x="516890" y="3175000"/>
                </a:cubicBezTo>
                <a:cubicBezTo>
                  <a:pt x="516890" y="1709420"/>
                  <a:pt x="1709420" y="516890"/>
                  <a:pt x="3175000" y="516890"/>
                </a:cubicBezTo>
                <a:cubicBezTo>
                  <a:pt x="4640580" y="516890"/>
                  <a:pt x="5833110" y="1709420"/>
                  <a:pt x="5833110" y="3175000"/>
                </a:cubicBezTo>
                <a:cubicBezTo>
                  <a:pt x="5833110" y="4640580"/>
                  <a:pt x="4640580" y="5833110"/>
                  <a:pt x="3175000" y="5833110"/>
                </a:cubicBezTo>
                <a:close/>
              </a:path>
            </a:pathLst>
          </a:custGeom>
          <a:solidFill>
            <a:srgbClr val="263F6B"/>
          </a:solidFill>
        </p:spPr>
      </p:sp>
      <p:sp>
        <p:nvSpPr>
          <p:cNvPr id="28" name="TextBox 28"/>
          <p:cNvSpPr txBox="1"/>
          <p:nvPr/>
        </p:nvSpPr>
        <p:spPr>
          <a:xfrm>
            <a:off x="6857785" y="4073252"/>
            <a:ext cx="4113110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ALVIN ANAK SAMAIL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439615" y="6057627"/>
            <a:ext cx="4113110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u="sng" spc="50" dirty="0">
                <a:solidFill>
                  <a:srgbClr val="FFFFFF"/>
                </a:solidFill>
                <a:latin typeface="Montserrat Ultra-Bold" panose="00000900000000000000"/>
              </a:rPr>
              <a:t>Education History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410200" y="5524259"/>
            <a:ext cx="4113110" cy="401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u="sng" spc="50" dirty="0">
                <a:solidFill>
                  <a:srgbClr val="FFFFFF"/>
                </a:solidFill>
                <a:latin typeface="Arial Black" panose="020B0A04020102020204" pitchFamily="34" charset="0"/>
              </a:rPr>
              <a:t>Skill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172200" y="266700"/>
            <a:ext cx="5946775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MY" altLang="en-US" sz="5880" spc="-346">
                <a:solidFill>
                  <a:srgbClr val="263F6B"/>
                </a:solidFill>
                <a:latin typeface="Montserrat Ultra-Bold Italics" panose="00000900000000000000"/>
              </a:rPr>
              <a:t>INTRODUCTION</a:t>
            </a:r>
          </a:p>
        </p:txBody>
      </p:sp>
      <p:sp>
        <p:nvSpPr>
          <p:cNvPr id="35" name="AutoShape 35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36" name="AutoShape 36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2" name="Group 41"/>
          <p:cNvGrpSpPr/>
          <p:nvPr/>
        </p:nvGrpSpPr>
        <p:grpSpPr>
          <a:xfrm>
            <a:off x="12115800" y="38100"/>
            <a:ext cx="2321560" cy="2125980"/>
            <a:chOff x="6960" y="1500"/>
            <a:chExt cx="3656" cy="3348"/>
          </a:xfrm>
        </p:grpSpPr>
        <p:pic>
          <p:nvPicPr>
            <p:cNvPr id="37" name="Picture 36" descr="UNIMAS-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0" y="1980"/>
              <a:ext cx="2472" cy="2472"/>
            </a:xfrm>
            <a:prstGeom prst="rect">
              <a:avLst/>
            </a:prstGeom>
          </p:spPr>
        </p:pic>
        <p:sp>
          <p:nvSpPr>
            <p:cNvPr id="41" name="Freeform 23"/>
            <p:cNvSpPr/>
            <p:nvPr/>
          </p:nvSpPr>
          <p:spPr>
            <a:xfrm>
              <a:off x="6960" y="1500"/>
              <a:ext cx="3656" cy="3349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43" name="AutoShape 32"/>
          <p:cNvSpPr/>
          <p:nvPr/>
        </p:nvSpPr>
        <p:spPr>
          <a:xfrm rot="-2655355">
            <a:off x="10255574" y="1897442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44" name="TextBox 12"/>
          <p:cNvSpPr txBox="1"/>
          <p:nvPr/>
        </p:nvSpPr>
        <p:spPr>
          <a:xfrm>
            <a:off x="4876800" y="4610100"/>
            <a:ext cx="862203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b="1" spc="50" dirty="0">
                <a:solidFill>
                  <a:srgbClr val="FFFFFF"/>
                </a:solidFill>
                <a:latin typeface="Arial Black" panose="020B0A04020102020204" pitchFamily="34" charset="0"/>
              </a:rPr>
              <a:t>Title</a:t>
            </a: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 : UNDERGRADUATE SOFTWARE ENGINEER</a:t>
            </a:r>
          </a:p>
        </p:txBody>
      </p:sp>
      <p:sp>
        <p:nvSpPr>
          <p:cNvPr id="45" name="TextBox 30"/>
          <p:cNvSpPr txBox="1"/>
          <p:nvPr/>
        </p:nvSpPr>
        <p:spPr>
          <a:xfrm>
            <a:off x="914400" y="4990859"/>
            <a:ext cx="4113110" cy="401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u="sng" spc="50" dirty="0">
                <a:solidFill>
                  <a:srgbClr val="FFFFF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Abut me</a:t>
            </a:r>
          </a:p>
        </p:txBody>
      </p:sp>
      <p:sp>
        <p:nvSpPr>
          <p:cNvPr id="46" name="TextBox 14"/>
          <p:cNvSpPr txBox="1"/>
          <p:nvPr/>
        </p:nvSpPr>
        <p:spPr>
          <a:xfrm>
            <a:off x="10411460" y="6662420"/>
            <a:ext cx="3797300" cy="2115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 dirty="0" smtClean="0">
                <a:solidFill>
                  <a:srgbClr val="FFFFFF"/>
                </a:solidFill>
                <a:latin typeface="Arial Black" panose="020B0A04020102020204" pitchFamily="34" charset="0"/>
              </a:rPr>
              <a:t>2018-2019 </a:t>
            </a: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- Matriculation Programme</a:t>
            </a: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2019-Present - UNIMAS</a:t>
            </a:r>
          </a:p>
        </p:txBody>
      </p:sp>
      <p:sp>
        <p:nvSpPr>
          <p:cNvPr id="47" name="TextBox 29"/>
          <p:cNvSpPr txBox="1"/>
          <p:nvPr/>
        </p:nvSpPr>
        <p:spPr>
          <a:xfrm>
            <a:off x="13868615" y="4990827"/>
            <a:ext cx="4113110" cy="401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u="sng" spc="50" dirty="0">
                <a:solidFill>
                  <a:srgbClr val="FFFFFF"/>
                </a:solidFill>
                <a:latin typeface="Arial Black" panose="020B0A04020102020204" pitchFamily="34" charset="0"/>
              </a:rPr>
              <a:t>Work Experience</a:t>
            </a:r>
          </a:p>
        </p:txBody>
      </p:sp>
      <p:sp>
        <p:nvSpPr>
          <p:cNvPr id="48" name="TextBox 14"/>
          <p:cNvSpPr txBox="1"/>
          <p:nvPr/>
        </p:nvSpPr>
        <p:spPr>
          <a:xfrm>
            <a:off x="14249400" y="5700395"/>
            <a:ext cx="3797300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2023-Present - Data team management and system developer at Taiyo Yuden Sarawak </a:t>
            </a:r>
            <a:r>
              <a:rPr lang="en-MY" altLang="en-US" sz="2500" spc="50" dirty="0" err="1">
                <a:solidFill>
                  <a:srgbClr val="FFFFFF"/>
                </a:solidFill>
                <a:latin typeface="Arial Black" panose="020B0A04020102020204" pitchFamily="34" charset="0"/>
              </a:rPr>
              <a:t>Sdn</a:t>
            </a: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 </a:t>
            </a:r>
            <a:r>
              <a:rPr lang="en-MY" altLang="en-US" sz="2500" spc="50" dirty="0" err="1">
                <a:solidFill>
                  <a:srgbClr val="FFFFFF"/>
                </a:solidFill>
                <a:latin typeface="Arial Black" panose="020B0A04020102020204" pitchFamily="34" charset="0"/>
              </a:rPr>
              <a:t>Bhd</a:t>
            </a:r>
            <a:endParaRPr lang="en-MY" altLang="en-US" sz="2500" spc="5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pic>
        <p:nvPicPr>
          <p:cNvPr id="49" name="Picture 48" descr="16909952748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995" y="1409700"/>
            <a:ext cx="2291080" cy="2291080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2400575"/>
            <a:ext cx="8430150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00"/>
              </a:lnSpc>
            </a:pPr>
            <a:r>
              <a:rPr lang="en-MY" altLang="en-US" sz="6600" i="1" spc="-409" dirty="0">
                <a:solidFill>
                  <a:srgbClr val="263F6B"/>
                </a:solidFill>
                <a:latin typeface="Arial Black" panose="020B0A04020102020204" pitchFamily="34" charset="0"/>
              </a:rPr>
              <a:t>AIM &amp; OBJECTIVES OF IT</a:t>
            </a:r>
          </a:p>
        </p:txBody>
      </p:sp>
      <p:sp>
        <p:nvSpPr>
          <p:cNvPr id="3" name="AutoShape 3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624" y="1104974"/>
            <a:ext cx="9173641" cy="8667497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028700" y="1835789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8496556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9" name="TextBox 9"/>
          <p:cNvSpPr txBox="1"/>
          <p:nvPr/>
        </p:nvSpPr>
        <p:spPr>
          <a:xfrm>
            <a:off x="1066800" y="4240255"/>
            <a:ext cx="7153592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>
              <a:lnSpc>
                <a:spcPts val="3250"/>
              </a:lnSpc>
              <a:buFont typeface="Arial" panose="020B0604020202020204"/>
              <a:buChar char="•"/>
            </a:pPr>
            <a:r>
              <a:rPr lang="en-MY" altLang="en-US" sz="2500" spc="49">
                <a:solidFill>
                  <a:srgbClr val="000000"/>
                </a:solidFill>
                <a:latin typeface="Montserrat" panose="00000500000000000000"/>
              </a:rPr>
              <a:t>The Industrial Training is aiming for helping student to increase and overcome their self confident  on their abilties and skill in the working area.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6800" y="6057625"/>
            <a:ext cx="6834278" cy="208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>
              <a:lnSpc>
                <a:spcPts val="3250"/>
              </a:lnSpc>
              <a:buFont typeface="Arial" panose="020B0604020202020204"/>
              <a:buChar char="•"/>
            </a:pPr>
            <a:r>
              <a:rPr lang="en-MY" altLang="en-US" sz="2500" spc="49">
                <a:solidFill>
                  <a:srgbClr val="000000"/>
                </a:solidFill>
                <a:latin typeface="Montserrat" panose="00000500000000000000"/>
              </a:rPr>
              <a:t>The objective of industrial training is to give a cahange for student to recognize the real working environment and to increase  the ability of graduates to work.</a:t>
            </a:r>
          </a:p>
        </p:txBody>
      </p:sp>
      <p:sp>
        <p:nvSpPr>
          <p:cNvPr id="11" name="Rectangles 10"/>
          <p:cNvSpPr/>
          <p:nvPr/>
        </p:nvSpPr>
        <p:spPr>
          <a:xfrm>
            <a:off x="9677400" y="1485900"/>
            <a:ext cx="1834515" cy="1024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altLang="en-US">
                <a:solidFill>
                  <a:schemeClr val="tx1"/>
                </a:solidFill>
              </a:rPr>
              <a:t>Imrpove Understanding</a:t>
            </a:r>
          </a:p>
        </p:txBody>
      </p:sp>
      <p:sp>
        <p:nvSpPr>
          <p:cNvPr id="12" name="Rectangles 11"/>
          <p:cNvSpPr/>
          <p:nvPr/>
        </p:nvSpPr>
        <p:spPr>
          <a:xfrm>
            <a:off x="14859000" y="1485900"/>
            <a:ext cx="1834515" cy="1024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altLang="en-US">
                <a:solidFill>
                  <a:schemeClr val="tx1"/>
                </a:solidFill>
              </a:rPr>
              <a:t>Improve Communication</a:t>
            </a:r>
          </a:p>
        </p:txBody>
      </p:sp>
      <p:sp>
        <p:nvSpPr>
          <p:cNvPr id="13" name="Rectangles 12"/>
          <p:cNvSpPr/>
          <p:nvPr/>
        </p:nvSpPr>
        <p:spPr>
          <a:xfrm>
            <a:off x="8305800" y="5905500"/>
            <a:ext cx="1834515" cy="1024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altLang="en-US">
                <a:solidFill>
                  <a:schemeClr val="tx1"/>
                </a:solidFill>
              </a:rPr>
              <a:t>Improve Deceplines</a:t>
            </a:r>
          </a:p>
        </p:txBody>
      </p:sp>
      <p:sp>
        <p:nvSpPr>
          <p:cNvPr id="14" name="Rectangles 13"/>
          <p:cNvSpPr/>
          <p:nvPr/>
        </p:nvSpPr>
        <p:spPr>
          <a:xfrm>
            <a:off x="12420600" y="8343900"/>
            <a:ext cx="1834515" cy="1024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altLang="en-US">
                <a:solidFill>
                  <a:schemeClr val="tx1"/>
                </a:solidFill>
              </a:rPr>
              <a:t>Improve problem Solving</a:t>
            </a:r>
          </a:p>
        </p:txBody>
      </p:sp>
      <p:sp>
        <p:nvSpPr>
          <p:cNvPr id="15" name="Rectangles 14"/>
          <p:cNvSpPr/>
          <p:nvPr/>
        </p:nvSpPr>
        <p:spPr>
          <a:xfrm>
            <a:off x="16154400" y="5907405"/>
            <a:ext cx="1834515" cy="1024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altLang="en-US">
                <a:solidFill>
                  <a:schemeClr val="tx1"/>
                </a:solidFill>
              </a:rPr>
              <a:t>Improve Skill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7" name="Group 7"/>
          <p:cNvGrpSpPr/>
          <p:nvPr/>
        </p:nvGrpSpPr>
        <p:grpSpPr>
          <a:xfrm>
            <a:off x="-2512615" y="1681677"/>
            <a:ext cx="8253464" cy="1309890"/>
            <a:chOff x="0" y="0"/>
            <a:chExt cx="4161103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547151" y="1681677"/>
            <a:ext cx="8253464" cy="1309890"/>
            <a:chOff x="0" y="0"/>
            <a:chExt cx="4161103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830695" y="7132955"/>
            <a:ext cx="4626610" cy="2648585"/>
            <a:chOff x="0" y="0"/>
            <a:chExt cx="1687841" cy="660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579350" y="7132955"/>
            <a:ext cx="4626610" cy="2286635"/>
            <a:chOff x="0" y="0"/>
            <a:chExt cx="1687841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176317" y="1373836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8235" spc="-485">
                <a:solidFill>
                  <a:srgbClr val="263F6B"/>
                </a:solidFill>
                <a:latin typeface="Montserrat Ultra-Bold Italics" panose="00000900000000000000"/>
              </a:rPr>
              <a:t>COMPANY PROFILE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95601" y="4811936"/>
            <a:ext cx="11496797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50">
                <a:solidFill>
                  <a:srgbClr val="212423"/>
                </a:solidFill>
                <a:latin typeface="Montserrat" panose="00000500000000000000"/>
              </a:rPr>
              <a:t>Employee well-being</a:t>
            </a:r>
          </a:p>
          <a:p>
            <a:pPr algn="ctr">
              <a:lnSpc>
                <a:spcPts val="3500"/>
              </a:lnSpc>
            </a:pPr>
            <a:r>
              <a:rPr lang="en-US" sz="2500" spc="50">
                <a:solidFill>
                  <a:srgbClr val="212423"/>
                </a:solidFill>
                <a:latin typeface="Montserrat" panose="00000500000000000000"/>
              </a:rPr>
              <a:t>Betterment of local communities</a:t>
            </a:r>
          </a:p>
          <a:p>
            <a:pPr algn="ctr">
              <a:lnSpc>
                <a:spcPts val="3500"/>
              </a:lnSpc>
            </a:pPr>
            <a:r>
              <a:rPr lang="en-US" sz="2500" spc="50">
                <a:solidFill>
                  <a:srgbClr val="212423"/>
                </a:solidFill>
                <a:latin typeface="Montserrat" panose="00000500000000000000"/>
              </a:rPr>
              <a:t>Responsibility to provide returns to shareholders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33057" y="7374242"/>
            <a:ext cx="3821886" cy="224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49" dirty="0">
                <a:solidFill>
                  <a:srgbClr val="FFFFFF"/>
                </a:solidFill>
                <a:latin typeface="Arial Black" panose="020B0A04020102020204" pitchFamily="34" charset="0"/>
              </a:rPr>
              <a:t>To be an excellent company that enjoys the trust</a:t>
            </a:r>
          </a:p>
          <a:p>
            <a:pPr algn="ctr">
              <a:lnSpc>
                <a:spcPts val="3500"/>
              </a:lnSpc>
            </a:pPr>
            <a:r>
              <a:rPr lang="en-US" sz="2500" spc="49" dirty="0">
                <a:solidFill>
                  <a:srgbClr val="FFFFFF"/>
                </a:solidFill>
                <a:latin typeface="Arial Black" panose="020B0A04020102020204" pitchFamily="34" charset="0"/>
              </a:rPr>
              <a:t>and highest regard from all stakeholders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88028" y="7374242"/>
            <a:ext cx="3808741" cy="179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MY" altLang="en-US" sz="2500" spc="49" dirty="0">
                <a:solidFill>
                  <a:srgbClr val="FFFFFF"/>
                </a:solidFill>
                <a:latin typeface="Arial Black" panose="020B0A04020102020204" pitchFamily="34" charset="0"/>
              </a:rPr>
              <a:t>Ultimately for contribution to biodiversity conservation.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78746" y="3897906"/>
            <a:ext cx="4930507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2940" spc="58">
                <a:solidFill>
                  <a:srgbClr val="263F6B"/>
                </a:solidFill>
                <a:latin typeface="Montserrat Ultra-Bold" panose="00000900000000000000"/>
              </a:rPr>
              <a:t>Philosophy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3487400" y="3245485"/>
            <a:ext cx="4572000" cy="3276600"/>
            <a:chOff x="1704" y="9987"/>
            <a:chExt cx="7200" cy="5160"/>
          </a:xfrm>
        </p:grpSpPr>
        <p:grpSp>
          <p:nvGrpSpPr>
            <p:cNvPr id="5" name="Group 5"/>
            <p:cNvGrpSpPr/>
            <p:nvPr/>
          </p:nvGrpSpPr>
          <p:grpSpPr>
            <a:xfrm>
              <a:off x="1704" y="11233"/>
              <a:ext cx="7200" cy="3914"/>
              <a:chOff x="0" y="0"/>
              <a:chExt cx="1667919" cy="90663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667919" cy="906631"/>
              </a:xfrm>
              <a:custGeom>
                <a:avLst/>
                <a:gdLst/>
                <a:ahLst/>
                <a:cxnLst/>
                <a:rect l="l" t="t" r="r" b="b"/>
                <a:pathLst>
                  <a:path w="1687841" h="660400">
                    <a:moveTo>
                      <a:pt x="1563381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3381" y="0"/>
                    </a:lnTo>
                    <a:cubicBezTo>
                      <a:pt x="1631961" y="0"/>
                      <a:pt x="1687841" y="55880"/>
                      <a:pt x="1687841" y="124460"/>
                    </a:cubicBezTo>
                    <a:lnTo>
                      <a:pt x="1687841" y="535940"/>
                    </a:lnTo>
                    <a:cubicBezTo>
                      <a:pt x="1687841" y="604520"/>
                      <a:pt x="1631961" y="660400"/>
                      <a:pt x="1563381" y="660400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2336" y="11613"/>
              <a:ext cx="6024" cy="3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spc="49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Stronger and more socially aware through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 spc="49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the wonders of science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592" y="9987"/>
              <a:ext cx="5511" cy="1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0"/>
                </a:lnSpc>
              </a:pPr>
              <a:r>
                <a:rPr lang="en-US" sz="2940" spc="58">
                  <a:solidFill>
                    <a:srgbClr val="263F6B"/>
                  </a:solidFill>
                  <a:latin typeface="Montserrat Ultra-Bold" panose="00000900000000000000"/>
                </a:rPr>
                <a:t>Mission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394402" y="6341995"/>
            <a:ext cx="3499197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2940" spc="58">
                <a:solidFill>
                  <a:srgbClr val="263F6B"/>
                </a:solidFill>
                <a:latin typeface="Montserrat Ultra-Bold" panose="00000900000000000000"/>
              </a:rPr>
              <a:t>Vision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42800" y="6341995"/>
            <a:ext cx="3499197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2940" spc="58">
                <a:solidFill>
                  <a:srgbClr val="263F6B"/>
                </a:solidFill>
                <a:latin typeface="Montserrat Ultra-Bold" panose="00000900000000000000"/>
              </a:rPr>
              <a:t>Goals</a:t>
            </a:r>
          </a:p>
        </p:txBody>
      </p:sp>
      <p:pic>
        <p:nvPicPr>
          <p:cNvPr id="24" name="Picture 23" descr="t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" y="5067300"/>
            <a:ext cx="4997450" cy="51409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roduct"/>
          <p:cNvPicPr>
            <a:picLocks noChangeAspect="1"/>
          </p:cNvPicPr>
          <p:nvPr/>
        </p:nvPicPr>
        <p:blipFill>
          <a:blip r:embed="rId2"/>
          <a:srcRect t="63100"/>
          <a:stretch>
            <a:fillRect/>
          </a:stretch>
        </p:blipFill>
        <p:spPr>
          <a:xfrm>
            <a:off x="12128500" y="2247900"/>
            <a:ext cx="6080125" cy="29210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1753206">
            <a:off x="-1129179" y="4502311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grpSp>
        <p:nvGrpSpPr>
          <p:cNvPr id="5" name="Group 5"/>
          <p:cNvGrpSpPr/>
          <p:nvPr/>
        </p:nvGrpSpPr>
        <p:grpSpPr>
          <a:xfrm>
            <a:off x="12632690" y="7447915"/>
            <a:ext cx="4542155" cy="2564130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5220970" y="1104900"/>
            <a:ext cx="8094345" cy="7768590"/>
          </a:xfrm>
          <a:custGeom>
            <a:avLst/>
            <a:gdLst/>
            <a:ahLst/>
            <a:cxnLst/>
            <a:rect l="l" t="t" r="r" b="b"/>
            <a:pathLst>
              <a:path w="6977156" h="6977156">
                <a:moveTo>
                  <a:pt x="0" y="0"/>
                </a:moveTo>
                <a:lnTo>
                  <a:pt x="6977156" y="0"/>
                </a:lnTo>
                <a:lnTo>
                  <a:pt x="6977156" y="6977156"/>
                </a:lnTo>
                <a:lnTo>
                  <a:pt x="0" y="6977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707239">
            <a:off x="10339641" y="779686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707239" flipH="1" flipV="1">
            <a:off x="6064753" y="211836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192066" y="3706813"/>
            <a:ext cx="8007350" cy="382397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8070"/>
              </a:lnSpc>
            </a:pPr>
            <a:r>
              <a:rPr lang="en-US" sz="8235" i="1" spc="-485" dirty="0">
                <a:solidFill>
                  <a:srgbClr val="FFFFFF"/>
                </a:solidFill>
                <a:latin typeface="Arial Black" panose="020B0A04020102020204" pitchFamily="34" charset="0"/>
              </a:rPr>
              <a:t>COMPANY </a:t>
            </a:r>
            <a:r>
              <a:rPr lang="en-MY" altLang="en-US" sz="8235" i="1" spc="-485" dirty="0">
                <a:solidFill>
                  <a:srgbClr val="FFFFFF"/>
                </a:solidFill>
                <a:latin typeface="Arial Black" panose="020B0A04020102020204" pitchFamily="34" charset="0"/>
              </a:rPr>
              <a:t>BACKGROUND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80999" y="1628775"/>
            <a:ext cx="4509770" cy="3540125"/>
            <a:chOff x="600" y="2565"/>
            <a:chExt cx="7102" cy="5575"/>
          </a:xfrm>
        </p:grpSpPr>
        <p:grpSp>
          <p:nvGrpSpPr>
            <p:cNvPr id="3" name="Group 3"/>
            <p:cNvGrpSpPr/>
            <p:nvPr/>
          </p:nvGrpSpPr>
          <p:grpSpPr>
            <a:xfrm>
              <a:off x="600" y="2565"/>
              <a:ext cx="7102" cy="5575"/>
              <a:chOff x="-255748" y="0"/>
              <a:chExt cx="1645312" cy="5818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255748" y="0"/>
                <a:ext cx="1645312" cy="581816"/>
              </a:xfrm>
              <a:custGeom>
                <a:avLst/>
                <a:gdLst/>
                <a:ahLst/>
                <a:cxnLst/>
                <a:rect l="l" t="t" r="r" b="b"/>
                <a:pathLst>
                  <a:path w="1687841" h="660400">
                    <a:moveTo>
                      <a:pt x="1563381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3381" y="0"/>
                    </a:lnTo>
                    <a:cubicBezTo>
                      <a:pt x="1631961" y="0"/>
                      <a:pt x="1687841" y="55880"/>
                      <a:pt x="1687841" y="124460"/>
                    </a:cubicBezTo>
                    <a:lnTo>
                      <a:pt x="1687841" y="535940"/>
                    </a:lnTo>
                    <a:cubicBezTo>
                      <a:pt x="1687841" y="604520"/>
                      <a:pt x="1631961" y="660400"/>
                      <a:pt x="1563381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232" y="2946"/>
              <a:ext cx="6124" cy="49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800" spc="49" dirty="0">
                  <a:solidFill>
                    <a:srgbClr val="2124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Taiyo Yuden Co., Ltd. (</a:t>
              </a:r>
              <a:r>
                <a:rPr lang="en-US" sz="2800" spc="49" dirty="0" err="1">
                  <a:solidFill>
                    <a:srgbClr val="2124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太陽誘電株式会社</a:t>
              </a:r>
              <a:r>
                <a:rPr lang="en-US" sz="2800" spc="49" dirty="0">
                  <a:solidFill>
                    <a:srgbClr val="2124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800" spc="49" dirty="0" err="1">
                  <a:solidFill>
                    <a:srgbClr val="2124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Taiyō</a:t>
              </a:r>
              <a:r>
                <a:rPr lang="en-US" sz="2800" spc="49" dirty="0">
                  <a:solidFill>
                    <a:srgbClr val="2124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spc="49" dirty="0" err="1">
                  <a:solidFill>
                    <a:srgbClr val="2124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Yūden</a:t>
              </a:r>
              <a:r>
                <a:rPr lang="en-US" sz="2800" spc="49" dirty="0">
                  <a:solidFill>
                    <a:srgbClr val="2124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Kabushiki-</a:t>
              </a:r>
              <a:r>
                <a:rPr lang="en-US" sz="2800" spc="49" dirty="0" err="1">
                  <a:solidFill>
                    <a:srgbClr val="2124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gaisha</a:t>
              </a:r>
              <a:r>
                <a:rPr lang="en-US" sz="2800" spc="49" dirty="0">
                  <a:solidFill>
                    <a:srgbClr val="2124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translated as Sun Dielectric Co., Ltd.) is a Japanese materials and electronics company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033446" y="7689578"/>
            <a:ext cx="3824986" cy="179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500" spc="49" dirty="0">
                <a:solidFill>
                  <a:srgbClr val="2124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Taiyo Yuden (Malaysia) SDN. BHD.</a:t>
            </a:r>
          </a:p>
          <a:p>
            <a:pPr marL="342900" indent="-342900" algn="ctr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500" spc="49" dirty="0">
                <a:solidFill>
                  <a:srgbClr val="2124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Taiyo Yuden (Sarawak) </a:t>
            </a:r>
            <a:r>
              <a:rPr lang="en-US" sz="2500" spc="49" dirty="0" err="1">
                <a:solidFill>
                  <a:srgbClr val="2124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Sdn</a:t>
            </a:r>
            <a:r>
              <a:rPr lang="en-US" sz="2500" spc="49" dirty="0">
                <a:solidFill>
                  <a:srgbClr val="2124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Bhd</a:t>
            </a:r>
            <a:r>
              <a:rPr lang="en-US" sz="2500" spc="49" dirty="0" smtClean="0">
                <a:solidFill>
                  <a:srgbClr val="2124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500" spc="49" dirty="0">
              <a:solidFill>
                <a:srgbClr val="21242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954071" y="6362751"/>
            <a:ext cx="3824986" cy="98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5"/>
              </a:lnSpc>
            </a:pPr>
            <a:r>
              <a:rPr lang="en-US" sz="2940" spc="58">
                <a:solidFill>
                  <a:srgbClr val="FFFFFF"/>
                </a:solidFill>
                <a:latin typeface="Montserrat Ultra-Bold" panose="00000900000000000000"/>
              </a:rPr>
              <a:t>Geographical</a:t>
            </a:r>
            <a:r>
              <a:rPr lang="en-MY" altLang="en-US" sz="2940" spc="58">
                <a:solidFill>
                  <a:srgbClr val="FFFFFF"/>
                </a:solidFill>
                <a:latin typeface="Montserrat Ultra-Bold" panose="00000900000000000000"/>
              </a:rPr>
              <a:t> </a:t>
            </a:r>
            <a:r>
              <a:rPr lang="en-US" sz="2940" spc="58">
                <a:solidFill>
                  <a:srgbClr val="FFFFFF"/>
                </a:solidFill>
                <a:latin typeface="Montserrat Ultra-Bold" panose="00000900000000000000"/>
              </a:rPr>
              <a:t>Location </a:t>
            </a:r>
          </a:p>
        </p:txBody>
      </p:sp>
      <p:pic>
        <p:nvPicPr>
          <p:cNvPr id="15" name="Picture 14" descr="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876300"/>
            <a:ext cx="4530090" cy="513080"/>
          </a:xfrm>
          <a:prstGeom prst="rect">
            <a:avLst/>
          </a:prstGeom>
        </p:spPr>
      </p:pic>
      <p:grpSp>
        <p:nvGrpSpPr>
          <p:cNvPr id="17" name="Group 5"/>
          <p:cNvGrpSpPr/>
          <p:nvPr/>
        </p:nvGrpSpPr>
        <p:grpSpPr>
          <a:xfrm>
            <a:off x="13182600" y="1028700"/>
            <a:ext cx="4542155" cy="884555"/>
            <a:chOff x="0" y="0"/>
            <a:chExt cx="1687841" cy="660400"/>
          </a:xfrm>
        </p:grpSpPr>
        <p:sp>
          <p:nvSpPr>
            <p:cNvPr id="18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2"/>
          <p:cNvSpPr txBox="1"/>
          <p:nvPr/>
        </p:nvSpPr>
        <p:spPr>
          <a:xfrm>
            <a:off x="13625266" y="1257028"/>
            <a:ext cx="382498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500" spc="49">
                <a:solidFill>
                  <a:srgbClr val="212423"/>
                </a:solidFill>
                <a:latin typeface="Montserrat" panose="00000500000000000000"/>
              </a:rPr>
              <a:t>Capacitors</a:t>
            </a:r>
          </a:p>
        </p:txBody>
      </p:sp>
      <p:sp>
        <p:nvSpPr>
          <p:cNvPr id="20" name="TextBox 14"/>
          <p:cNvSpPr txBox="1"/>
          <p:nvPr/>
        </p:nvSpPr>
        <p:spPr>
          <a:xfrm>
            <a:off x="13563671" y="342951"/>
            <a:ext cx="3824986" cy="49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5"/>
              </a:lnSpc>
            </a:pPr>
            <a:r>
              <a:rPr lang="en-MY" sz="2940" spc="58">
                <a:solidFill>
                  <a:srgbClr val="FFFFFF"/>
                </a:solidFill>
                <a:latin typeface="Montserrat Ultra-Bold" panose="00000900000000000000"/>
              </a:rPr>
              <a:t>The Product</a:t>
            </a:r>
            <a:r>
              <a:rPr lang="en-US" sz="2940" spc="58">
                <a:solidFill>
                  <a:srgbClr val="FFFFFF"/>
                </a:solidFill>
                <a:latin typeface="Montserrat Ultra-Bold" panose="00000900000000000000"/>
              </a:rPr>
              <a:t> </a:t>
            </a:r>
          </a:p>
        </p:txBody>
      </p:sp>
      <p:sp>
        <p:nvSpPr>
          <p:cNvPr id="22" name="Freeform 4"/>
          <p:cNvSpPr/>
          <p:nvPr/>
        </p:nvSpPr>
        <p:spPr>
          <a:xfrm>
            <a:off x="380999" y="5410617"/>
            <a:ext cx="4626610" cy="2623820"/>
          </a:xfrm>
          <a:custGeom>
            <a:avLst/>
            <a:gdLst/>
            <a:ahLst/>
            <a:cxnLst/>
            <a:rect l="l" t="t" r="r" b="b"/>
            <a:pathLst>
              <a:path w="1687841" h="660400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3" name="TextBox 11"/>
          <p:cNvSpPr txBox="1"/>
          <p:nvPr/>
        </p:nvSpPr>
        <p:spPr>
          <a:xfrm>
            <a:off x="782319" y="5652552"/>
            <a:ext cx="3824986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800" spc="49" dirty="0">
                <a:solidFill>
                  <a:srgbClr val="2124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Taiyo Yuden was established by </a:t>
            </a:r>
            <a:r>
              <a:rPr lang="en-US" sz="2800" spc="49" dirty="0" err="1">
                <a:solidFill>
                  <a:srgbClr val="2124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Hikohachi</a:t>
            </a:r>
            <a:r>
              <a:rPr lang="en-US" sz="2800" spc="49" dirty="0">
                <a:solidFill>
                  <a:srgbClr val="2124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Sato on March 23, 1950, in Suginami, Tokyo.</a:t>
            </a:r>
          </a:p>
        </p:txBody>
      </p:sp>
      <p:sp>
        <p:nvSpPr>
          <p:cNvPr id="26" name="Freeform 9"/>
          <p:cNvSpPr/>
          <p:nvPr/>
        </p:nvSpPr>
        <p:spPr>
          <a:xfrm rot="19892761" flipV="1">
            <a:off x="10993623" y="1758323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10087">
            <a:off x="1028665" y="6130773"/>
            <a:ext cx="16230670" cy="0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726348" y="5922707"/>
            <a:ext cx="511382" cy="51138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25195" y="6809105"/>
            <a:ext cx="4112895" cy="3013710"/>
            <a:chOff x="0" y="0"/>
            <a:chExt cx="1500474" cy="10591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006465" y="2702647"/>
            <a:ext cx="4113110" cy="2903329"/>
            <a:chOff x="0" y="0"/>
            <a:chExt cx="1500474" cy="10591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168426" y="2702647"/>
            <a:ext cx="4113110" cy="2903329"/>
            <a:chOff x="0" y="0"/>
            <a:chExt cx="1500474" cy="10591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807329" y="5922707"/>
            <a:ext cx="511382" cy="511382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1969290" y="5922707"/>
            <a:ext cx="511382" cy="51138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8888309" y="5922707"/>
            <a:ext cx="511382" cy="51138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7087235" y="6809105"/>
            <a:ext cx="4112895" cy="3095625"/>
            <a:chOff x="0" y="0"/>
            <a:chExt cx="1500474" cy="105914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5050270" y="5922707"/>
            <a:ext cx="511382" cy="511382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3249406" y="6809379"/>
            <a:ext cx="4113110" cy="2903329"/>
            <a:chOff x="0" y="0"/>
            <a:chExt cx="1500474" cy="105914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925484" y="2146609"/>
            <a:ext cx="1971199" cy="2007702"/>
          </a:xfrm>
          <a:custGeom>
            <a:avLst/>
            <a:gdLst/>
            <a:ahLst/>
            <a:cxnLst/>
            <a:rect l="l" t="t" r="r" b="b"/>
            <a:pathLst>
              <a:path w="1971199" h="2007702">
                <a:moveTo>
                  <a:pt x="0" y="0"/>
                </a:moveTo>
                <a:lnTo>
                  <a:pt x="1971199" y="0"/>
                </a:lnTo>
                <a:lnTo>
                  <a:pt x="1971199" y="2007703"/>
                </a:lnTo>
                <a:lnTo>
                  <a:pt x="0" y="200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561652" y="1510881"/>
            <a:ext cx="1579438" cy="1608687"/>
          </a:xfrm>
          <a:custGeom>
            <a:avLst/>
            <a:gdLst/>
            <a:ahLst/>
            <a:cxnLst/>
            <a:rect l="l" t="t" r="r" b="b"/>
            <a:pathLst>
              <a:path w="1579438" h="1608687">
                <a:moveTo>
                  <a:pt x="0" y="0"/>
                </a:moveTo>
                <a:lnTo>
                  <a:pt x="1579438" y="0"/>
                </a:lnTo>
                <a:lnTo>
                  <a:pt x="1579438" y="1608687"/>
                </a:lnTo>
                <a:lnTo>
                  <a:pt x="0" y="1608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864399" y="4316564"/>
            <a:ext cx="646089" cy="658053"/>
          </a:xfrm>
          <a:custGeom>
            <a:avLst/>
            <a:gdLst/>
            <a:ahLst/>
            <a:cxnLst/>
            <a:rect l="l" t="t" r="r" b="b"/>
            <a:pathLst>
              <a:path w="646089" h="658053">
                <a:moveTo>
                  <a:pt x="0" y="0"/>
                </a:moveTo>
                <a:lnTo>
                  <a:pt x="646088" y="0"/>
                </a:lnTo>
                <a:lnTo>
                  <a:pt x="646088" y="658054"/>
                </a:lnTo>
                <a:lnTo>
                  <a:pt x="0" y="65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134937" y="1143000"/>
            <a:ext cx="14018125" cy="62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MY" altLang="en-US" sz="4995" i="1" spc="-294" dirty="0">
                <a:solidFill>
                  <a:srgbClr val="263F6B"/>
                </a:solidFill>
                <a:latin typeface="Arial Black" panose="020B0A04020102020204" pitchFamily="34" charset="0"/>
              </a:rPr>
              <a:t>TRAINING SCOPES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61478" y="7207250"/>
            <a:ext cx="3241123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How It Aligns 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42458" y="3100518"/>
            <a:ext cx="3241123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 dirty="0">
                <a:solidFill>
                  <a:srgbClr val="FFFFFF"/>
                </a:solidFill>
                <a:latin typeface="Montserrat Ultra-Bold" panose="00000900000000000000"/>
              </a:rPr>
              <a:t>Training Program Overview 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04419" y="3100518"/>
            <a:ext cx="3241123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Work Area 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1478" y="7884795"/>
            <a:ext cx="3241123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To develop a web application to manage the data of the process.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006215" y="3935730"/>
            <a:ext cx="3910330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Duration : 6 month</a:t>
            </a: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Structure : </a:t>
            </a:r>
            <a:r>
              <a:rPr lang="en-MY" altLang="en-US" sz="2500" spc="50" dirty="0" err="1">
                <a:solidFill>
                  <a:srgbClr val="FFFFFF"/>
                </a:solidFill>
                <a:latin typeface="Arial Black" panose="020B0A04020102020204" pitchFamily="34" charset="0"/>
              </a:rPr>
              <a:t>Acomplish</a:t>
            </a: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 the new project given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591719" y="3695513"/>
            <a:ext cx="3241123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 algn="ctr">
              <a:lnSpc>
                <a:spcPts val="3250"/>
              </a:lnSpc>
              <a:buNone/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Data Team Management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522883" y="6921031"/>
            <a:ext cx="3241123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Potential Contributions 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685399" y="7207250"/>
            <a:ext cx="3241123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Project 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715879" y="7666049"/>
            <a:ext cx="3241123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 dirty="0" err="1">
                <a:solidFill>
                  <a:srgbClr val="FFFFFF"/>
                </a:solidFill>
                <a:latin typeface="Arial Black" panose="020B0A04020102020204" pitchFamily="34" charset="0"/>
              </a:rPr>
              <a:t>Seikei</a:t>
            </a: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 Scanning System</a:t>
            </a: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 dirty="0" err="1">
                <a:solidFill>
                  <a:srgbClr val="FFFFFF"/>
                </a:solidFill>
                <a:latin typeface="Arial Black" panose="020B0A04020102020204" pitchFamily="34" charset="0"/>
              </a:rPr>
              <a:t>Insatsu</a:t>
            </a: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 Printing System</a:t>
            </a:r>
          </a:p>
        </p:txBody>
      </p:sp>
      <p:sp>
        <p:nvSpPr>
          <p:cNvPr id="38" name="TextBox 31"/>
          <p:cNvSpPr txBox="1"/>
          <p:nvPr/>
        </p:nvSpPr>
        <p:spPr>
          <a:xfrm>
            <a:off x="7522882" y="7793851"/>
            <a:ext cx="3241123" cy="211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To make the company easier to record the data of the process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917575" y="6633845"/>
            <a:ext cx="4098925" cy="3150870"/>
            <a:chOff x="0" y="0"/>
            <a:chExt cx="1500474" cy="10591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030890" y="3267315"/>
            <a:ext cx="4113110" cy="2903329"/>
            <a:chOff x="0" y="0"/>
            <a:chExt cx="1500474" cy="10591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256895" y="3267075"/>
            <a:ext cx="4127500" cy="3300095"/>
            <a:chOff x="0" y="0"/>
            <a:chExt cx="1500474" cy="10591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144000" y="6633845"/>
            <a:ext cx="4302760" cy="3273425"/>
            <a:chOff x="0" y="0"/>
            <a:chExt cx="1500474" cy="10591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53774" y="8042275"/>
            <a:ext cx="3241123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To develop the web application based on the user requirement.</a:t>
            </a:r>
            <a:endParaRPr lang="en-US" sz="2500" spc="5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80455" y="4094977"/>
            <a:ext cx="3241123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Problem Solving.</a:t>
            </a: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Programming.</a:t>
            </a: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Designing.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93445" y="3918032"/>
            <a:ext cx="3241123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Data more easier to </a:t>
            </a:r>
            <a:r>
              <a:rPr lang="en-MY" altLang="en-US" sz="2500" spc="50" dirty="0" err="1">
                <a:solidFill>
                  <a:srgbClr val="FFFFFF"/>
                </a:solidFill>
                <a:latin typeface="Arial Black" panose="020B0A04020102020204" pitchFamily="34" charset="0"/>
              </a:rPr>
              <a:t>monitorize</a:t>
            </a: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.</a:t>
            </a: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Work are concise follow the order.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20645" y="7659799"/>
            <a:ext cx="4326115" cy="2115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ctr">
              <a:lnSpc>
                <a:spcPts val="3250"/>
              </a:lnSpc>
              <a:buFont typeface="Arial" panose="020B0604020202020204" pitchFamily="34" charset="0"/>
              <a:buNone/>
            </a:pPr>
            <a:r>
              <a:rPr lang="en-MY" altLang="en-US" sz="2500" spc="50" dirty="0" err="1">
                <a:solidFill>
                  <a:srgbClr val="FFFFFF"/>
                </a:solidFill>
                <a:latin typeface="Arial Black" panose="020B0A04020102020204" pitchFamily="34" charset="0"/>
              </a:rPr>
              <a:t>Sucessful</a:t>
            </a: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 to develop the web application which </a:t>
            </a:r>
            <a:r>
              <a:rPr lang="en-MY" altLang="en-US" sz="2500" spc="50" dirty="0" err="1">
                <a:solidFill>
                  <a:srgbClr val="FFFFFF"/>
                </a:solidFill>
                <a:latin typeface="Arial Black" panose="020B0A04020102020204" pitchFamily="34" charset="0"/>
              </a:rPr>
              <a:t>curently</a:t>
            </a: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 trial-used by process factory.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17781" y="7382269"/>
            <a:ext cx="4113110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Responsibilities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14693" y="3530156"/>
            <a:ext cx="4113110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Skills Acquired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40805" y="3494839"/>
            <a:ext cx="4113110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 dirty="0" smtClean="0">
                <a:solidFill>
                  <a:srgbClr val="FFFFFF"/>
                </a:solidFill>
                <a:latin typeface="Arial Black" panose="020B0A04020102020204" pitchFamily="34" charset="0"/>
              </a:rPr>
              <a:t>Impact</a:t>
            </a:r>
            <a:endParaRPr lang="en-US" sz="2500" spc="5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144000" y="7056405"/>
            <a:ext cx="4113110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 dirty="0">
                <a:solidFill>
                  <a:srgbClr val="FFFFFF"/>
                </a:solidFill>
                <a:latin typeface="Montserrat Ultra-Bold" panose="00000900000000000000"/>
              </a:rPr>
              <a:t>Achievements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09600" y="1446530"/>
            <a:ext cx="5181600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MY" altLang="en-US" sz="5880" spc="-346" dirty="0">
                <a:solidFill>
                  <a:srgbClr val="263F6B"/>
                </a:solidFill>
                <a:latin typeface="Arial Black" panose="020B0A04020102020204" pitchFamily="34" charset="0"/>
              </a:rPr>
              <a:t>WORK EXPERIENCE</a:t>
            </a:r>
          </a:p>
        </p:txBody>
      </p:sp>
      <p:sp>
        <p:nvSpPr>
          <p:cNvPr id="32" name="AutoShape 32"/>
          <p:cNvSpPr/>
          <p:nvPr/>
        </p:nvSpPr>
        <p:spPr>
          <a:xfrm rot="-2655355">
            <a:off x="2796229" y="5707442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33" name="AutoShape 33"/>
          <p:cNvSpPr/>
          <p:nvPr/>
        </p:nvSpPr>
        <p:spPr>
          <a:xfrm rot="-2655355">
            <a:off x="11322168" y="5783007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34" name="AutoShape 34"/>
          <p:cNvSpPr/>
          <p:nvPr/>
        </p:nvSpPr>
        <p:spPr>
          <a:xfrm rot="-8100000">
            <a:off x="7126015" y="7275450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35" name="AutoShape 35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36" name="AutoShape 36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7231243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00059" y="701299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86333" y="1171575"/>
            <a:ext cx="10673482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0"/>
              </a:lnSpc>
            </a:pPr>
            <a:r>
              <a:rPr lang="en-US" sz="6625" spc="-390">
                <a:solidFill>
                  <a:srgbClr val="263F6B"/>
                </a:solidFill>
                <a:latin typeface="Montserrat Ultra-Bold Italics" panose="00000900000000000000"/>
              </a:rPr>
              <a:t>PROJECT </a:t>
            </a:r>
            <a:r>
              <a:rPr lang="en-MY" altLang="en-US" sz="6625" spc="-390">
                <a:solidFill>
                  <a:srgbClr val="263F6B"/>
                </a:solidFill>
                <a:latin typeface="Montserrat Ultra-Bold Italics" panose="00000900000000000000"/>
              </a:rPr>
              <a:t>SKETCHING</a:t>
            </a:r>
          </a:p>
        </p:txBody>
      </p:sp>
      <p:sp>
        <p:nvSpPr>
          <p:cNvPr id="8" name="AutoShape 8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9" name="AutoShape 9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7" name="Group 7"/>
          <p:cNvGrpSpPr/>
          <p:nvPr/>
        </p:nvGrpSpPr>
        <p:grpSpPr>
          <a:xfrm>
            <a:off x="228600" y="2171700"/>
            <a:ext cx="17931130" cy="7846695"/>
            <a:chOff x="0" y="0"/>
            <a:chExt cx="1500474" cy="1059142"/>
          </a:xfrm>
        </p:grpSpPr>
        <p:sp>
          <p:nvSpPr>
            <p:cNvPr id="10" name="Freeform 8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057275" y="2920365"/>
            <a:ext cx="5172710" cy="6978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42900" indent="-342900" algn="l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 dirty="0" err="1">
                <a:solidFill>
                  <a:srgbClr val="FFFFFF"/>
                </a:solidFill>
                <a:latin typeface="Arial Black" panose="020B0A04020102020204" pitchFamily="34" charset="0"/>
              </a:rPr>
              <a:t>Seikei</a:t>
            </a: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 Scanning System</a:t>
            </a:r>
          </a:p>
        </p:txBody>
      </p:sp>
      <p:sp>
        <p:nvSpPr>
          <p:cNvPr id="11" name="TextBox 29"/>
          <p:cNvSpPr txBox="1"/>
          <p:nvPr/>
        </p:nvSpPr>
        <p:spPr>
          <a:xfrm>
            <a:off x="1066800" y="3993515"/>
            <a:ext cx="5172710" cy="6978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42900" indent="-342900" algn="l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 dirty="0" err="1">
                <a:solidFill>
                  <a:srgbClr val="FFFFFF"/>
                </a:solidFill>
                <a:latin typeface="Arial Black" panose="020B0A04020102020204" pitchFamily="34" charset="0"/>
              </a:rPr>
              <a:t>Insatsu</a:t>
            </a: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 Printing System</a:t>
            </a:r>
          </a:p>
        </p:txBody>
      </p:sp>
      <p:sp>
        <p:nvSpPr>
          <p:cNvPr id="12" name="TextBox 29"/>
          <p:cNvSpPr txBox="1"/>
          <p:nvPr/>
        </p:nvSpPr>
        <p:spPr>
          <a:xfrm>
            <a:off x="990600" y="5161280"/>
            <a:ext cx="5172710" cy="6978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42900" indent="-342900" algn="l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MSS Calculator System</a:t>
            </a:r>
          </a:p>
        </p:txBody>
      </p:sp>
      <p:sp>
        <p:nvSpPr>
          <p:cNvPr id="13" name="TextBox 29"/>
          <p:cNvSpPr txBox="1"/>
          <p:nvPr/>
        </p:nvSpPr>
        <p:spPr>
          <a:xfrm>
            <a:off x="1056640" y="6366510"/>
            <a:ext cx="5172710" cy="6978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42900" indent="-342900" algn="l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 dirty="0">
                <a:solidFill>
                  <a:srgbClr val="FFFFFF"/>
                </a:solidFill>
                <a:latin typeface="Montserrat Ultra-Bold" panose="00000900000000000000"/>
              </a:rPr>
              <a:t>Weighing System</a:t>
            </a:r>
          </a:p>
        </p:txBody>
      </p:sp>
      <p:sp>
        <p:nvSpPr>
          <p:cNvPr id="14" name="TextBox 29"/>
          <p:cNvSpPr txBox="1"/>
          <p:nvPr/>
        </p:nvSpPr>
        <p:spPr>
          <a:xfrm>
            <a:off x="990600" y="7429500"/>
            <a:ext cx="5172710" cy="6978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42900" indent="-342900" algn="l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 dirty="0" err="1">
                <a:solidFill>
                  <a:srgbClr val="FFFFFF"/>
                </a:solidFill>
                <a:latin typeface="Arial Black" panose="020B0A04020102020204" pitchFamily="34" charset="0"/>
              </a:rPr>
              <a:t>Seikei</a:t>
            </a: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 </a:t>
            </a:r>
            <a:r>
              <a:rPr lang="en-MY" altLang="en-US" sz="2500" spc="50" dirty="0" err="1">
                <a:solidFill>
                  <a:srgbClr val="FFFFFF"/>
                </a:solidFill>
                <a:latin typeface="Arial Black" panose="020B0A04020102020204" pitchFamily="34" charset="0"/>
              </a:rPr>
              <a:t>Analyze</a:t>
            </a: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 System</a:t>
            </a:r>
          </a:p>
        </p:txBody>
      </p:sp>
      <p:sp>
        <p:nvSpPr>
          <p:cNvPr id="15" name="TextBox 29"/>
          <p:cNvSpPr txBox="1"/>
          <p:nvPr/>
        </p:nvSpPr>
        <p:spPr>
          <a:xfrm>
            <a:off x="990600" y="8724900"/>
            <a:ext cx="5172710" cy="6978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42900" indent="-342900" algn="l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 dirty="0" err="1">
                <a:solidFill>
                  <a:srgbClr val="FFFFFF"/>
                </a:solidFill>
                <a:latin typeface="Arial Black" panose="020B0A04020102020204" pitchFamily="34" charset="0"/>
              </a:rPr>
              <a:t>Haigou</a:t>
            </a: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 </a:t>
            </a:r>
            <a:r>
              <a:rPr lang="en-MY" altLang="en-US" sz="2500" spc="50" dirty="0" err="1">
                <a:solidFill>
                  <a:srgbClr val="FFFFFF"/>
                </a:solidFill>
                <a:latin typeface="Arial Black" panose="020B0A04020102020204" pitchFamily="34" charset="0"/>
              </a:rPr>
              <a:t>Tokou</a:t>
            </a:r>
            <a:r>
              <a:rPr lang="en-MY" altLang="en-US" sz="2500" spc="50" dirty="0">
                <a:solidFill>
                  <a:srgbClr val="FFFFFF"/>
                </a:solidFill>
                <a:latin typeface="Arial Black" panose="020B0A04020102020204" pitchFamily="34" charset="0"/>
              </a:rPr>
              <a:t> System</a:t>
            </a:r>
          </a:p>
        </p:txBody>
      </p:sp>
      <p:pic>
        <p:nvPicPr>
          <p:cNvPr id="16" name="Picture 1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800" y="2529205"/>
            <a:ext cx="1174115" cy="1174115"/>
          </a:xfrm>
          <a:prstGeom prst="rect">
            <a:avLst/>
          </a:prstGeom>
        </p:spPr>
      </p:pic>
      <p:pic>
        <p:nvPicPr>
          <p:cNvPr id="17" name="Picture 16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2529205"/>
            <a:ext cx="1252220" cy="955040"/>
          </a:xfrm>
          <a:prstGeom prst="rect">
            <a:avLst/>
          </a:prstGeom>
        </p:spPr>
      </p:pic>
      <p:pic>
        <p:nvPicPr>
          <p:cNvPr id="18" name="Picture 17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2626995"/>
            <a:ext cx="920115" cy="852805"/>
          </a:xfrm>
          <a:prstGeom prst="rect">
            <a:avLst/>
          </a:prstGeom>
        </p:spPr>
      </p:pic>
      <p:pic>
        <p:nvPicPr>
          <p:cNvPr id="19" name="Picture 18" descr="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0745" y="2400300"/>
            <a:ext cx="1431290" cy="1071880"/>
          </a:xfrm>
          <a:prstGeom prst="rect">
            <a:avLst/>
          </a:prstGeom>
        </p:spPr>
      </p:pic>
      <p:pic>
        <p:nvPicPr>
          <p:cNvPr id="20" name="Picture 19" descr="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3809365"/>
            <a:ext cx="1066165" cy="1066165"/>
          </a:xfrm>
          <a:prstGeom prst="rect">
            <a:avLst/>
          </a:prstGeom>
        </p:spPr>
      </p:pic>
      <p:pic>
        <p:nvPicPr>
          <p:cNvPr id="21" name="Picture 20" descr="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4185" y="2476500"/>
            <a:ext cx="2085340" cy="1086485"/>
          </a:xfrm>
          <a:prstGeom prst="rect">
            <a:avLst/>
          </a:prstGeom>
        </p:spPr>
      </p:pic>
      <p:pic>
        <p:nvPicPr>
          <p:cNvPr id="22" name="Picture 2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763010"/>
            <a:ext cx="1020445" cy="1020445"/>
          </a:xfrm>
          <a:prstGeom prst="rect">
            <a:avLst/>
          </a:prstGeom>
        </p:spPr>
      </p:pic>
      <p:pic>
        <p:nvPicPr>
          <p:cNvPr id="23" name="Picture 22" descr="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00" y="3778885"/>
            <a:ext cx="1431290" cy="1071880"/>
          </a:xfrm>
          <a:prstGeom prst="rect">
            <a:avLst/>
          </a:prstGeom>
        </p:spPr>
      </p:pic>
      <p:pic>
        <p:nvPicPr>
          <p:cNvPr id="24" name="Picture 23" descr="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4991100"/>
            <a:ext cx="1066165" cy="1066165"/>
          </a:xfrm>
          <a:prstGeom prst="rect">
            <a:avLst/>
          </a:prstGeom>
        </p:spPr>
      </p:pic>
      <p:pic>
        <p:nvPicPr>
          <p:cNvPr id="25" name="Picture 2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4991100"/>
            <a:ext cx="1020445" cy="1020445"/>
          </a:xfrm>
          <a:prstGeom prst="rect">
            <a:avLst/>
          </a:prstGeom>
        </p:spPr>
      </p:pic>
      <p:pic>
        <p:nvPicPr>
          <p:cNvPr id="26" name="Picture 25" descr="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6600" y="7391400"/>
            <a:ext cx="1097280" cy="1097280"/>
          </a:xfrm>
          <a:prstGeom prst="rect">
            <a:avLst/>
          </a:prstGeom>
        </p:spPr>
      </p:pic>
      <p:pic>
        <p:nvPicPr>
          <p:cNvPr id="27" name="Picture 26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6134100"/>
            <a:ext cx="1020445" cy="1020445"/>
          </a:xfrm>
          <a:prstGeom prst="rect">
            <a:avLst/>
          </a:prstGeom>
        </p:spPr>
      </p:pic>
      <p:pic>
        <p:nvPicPr>
          <p:cNvPr id="28" name="Picture 27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6134100"/>
            <a:ext cx="920115" cy="852805"/>
          </a:xfrm>
          <a:prstGeom prst="rect">
            <a:avLst/>
          </a:prstGeom>
        </p:spPr>
      </p:pic>
      <p:pic>
        <p:nvPicPr>
          <p:cNvPr id="30" name="Picture 29" descr="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6120130"/>
            <a:ext cx="1431290" cy="1071880"/>
          </a:xfrm>
          <a:prstGeom prst="rect">
            <a:avLst/>
          </a:prstGeom>
        </p:spPr>
      </p:pic>
      <p:pic>
        <p:nvPicPr>
          <p:cNvPr id="31" name="Picture 30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7384415"/>
            <a:ext cx="1020445" cy="1020445"/>
          </a:xfrm>
          <a:prstGeom prst="rect">
            <a:avLst/>
          </a:prstGeom>
        </p:spPr>
      </p:pic>
      <p:pic>
        <p:nvPicPr>
          <p:cNvPr id="32" name="Picture 3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8597265"/>
            <a:ext cx="1174115" cy="1174115"/>
          </a:xfrm>
          <a:prstGeom prst="rect">
            <a:avLst/>
          </a:prstGeom>
        </p:spPr>
      </p:pic>
      <p:pic>
        <p:nvPicPr>
          <p:cNvPr id="33" name="Picture 32" descr="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0" y="8688070"/>
            <a:ext cx="1431290" cy="1071880"/>
          </a:xfrm>
          <a:prstGeom prst="rect">
            <a:avLst/>
          </a:prstGeom>
        </p:spPr>
      </p:pic>
      <p:pic>
        <p:nvPicPr>
          <p:cNvPr id="34" name="Picture 33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3555" y="8633460"/>
            <a:ext cx="1252220" cy="955040"/>
          </a:xfrm>
          <a:prstGeom prst="rect">
            <a:avLst/>
          </a:prstGeom>
        </p:spPr>
      </p:pic>
      <p:pic>
        <p:nvPicPr>
          <p:cNvPr id="35" name="Picture 34" descr="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3800" y="8597265"/>
            <a:ext cx="2085340" cy="1086485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7090410" y="30099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9144635" y="30099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1430000" y="30353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13752830" y="30353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162800" y="4330065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842375" y="43815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065010" y="553466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629400" y="66167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8915400" y="66167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486525" y="7882255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705600" y="921131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8763000" y="91821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0748645" y="91567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708</Words>
  <Application>Microsoft Office PowerPoint</Application>
  <PresentationFormat>Custom</PresentationFormat>
  <Paragraphs>116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Montserrat</vt:lpstr>
      <vt:lpstr>Arial</vt:lpstr>
      <vt:lpstr>Montserrat Ultra-Bold Italics</vt:lpstr>
      <vt:lpstr>Montserrat Italics</vt:lpstr>
      <vt:lpstr>Arial Black</vt:lpstr>
      <vt:lpstr>Montserrat Ultra-Bold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CSAESG0027</cp:lastModifiedBy>
  <cp:revision>18</cp:revision>
  <dcterms:created xsi:type="dcterms:W3CDTF">2006-08-16T00:00:00Z</dcterms:created>
  <dcterms:modified xsi:type="dcterms:W3CDTF">2024-01-25T07:55:47Z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0063B95420A04E55BE65615C0226CDCF_12</vt:lpwstr>
  </property>
  <property fmtid="{D5CDD505-2E9C-101B-9397-08002B2CF9AE}" pid="3" name="KSOProductBuildVer">
    <vt:lpwstr>1033-12.2.0.13431</vt:lpwstr>
  </property>
</Properties>
</file>